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Lst>
  <p:notesMasterIdLst>
    <p:notesMasterId r:id="rId48"/>
  </p:notesMasterIdLst>
  <p:sldIdLst>
    <p:sldId id="256" r:id="rId6"/>
    <p:sldId id="257" r:id="rId7"/>
    <p:sldId id="298" r:id="rId8"/>
    <p:sldId id="258" r:id="rId9"/>
    <p:sldId id="293" r:id="rId10"/>
    <p:sldId id="294" r:id="rId11"/>
    <p:sldId id="299" r:id="rId12"/>
    <p:sldId id="300" r:id="rId13"/>
    <p:sldId id="301" r:id="rId14"/>
    <p:sldId id="261" r:id="rId15"/>
    <p:sldId id="260" r:id="rId16"/>
    <p:sldId id="262" r:id="rId17"/>
    <p:sldId id="292"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96" r:id="rId41"/>
    <p:sldId id="287" r:id="rId42"/>
    <p:sldId id="288" r:id="rId43"/>
    <p:sldId id="289" r:id="rId44"/>
    <p:sldId id="290" r:id="rId45"/>
    <p:sldId id="291" r:id="rId46"/>
    <p:sldId id="30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32" y="48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d=100 * </a:t>
            </a:r>
            <a:r>
              <a:rPr lang="en-US" dirty="0" err="1" smtClean="0"/>
              <a:t>u.nm</a:t>
            </a:r>
            <a:r>
              <a:rPr lang="en-US" dirty="0" smtClean="0"/>
              <a:t>  </a:t>
            </a:r>
          </a:p>
          <a:p>
            <a:r>
              <a:rPr lang="en-US" dirty="0" smtClean="0"/>
              <a:t>L = 1000*d</a:t>
            </a:r>
          </a:p>
          <a:p>
            <a:r>
              <a:rPr lang="en-US" dirty="0" err="1" smtClean="0"/>
              <a:t>V_a</a:t>
            </a:r>
            <a:r>
              <a:rPr lang="en-US" dirty="0" smtClean="0"/>
              <a:t> = 8 * u.um/</a:t>
            </a:r>
            <a:r>
              <a:rPr lang="en-US" dirty="0" err="1" smtClean="0"/>
              <a:t>u.s</a:t>
            </a:r>
            <a:r>
              <a:rPr lang="en-US" dirty="0" smtClean="0"/>
              <a:t>  </a:t>
            </a:r>
          </a:p>
          <a:p>
            <a:r>
              <a:rPr lang="en-US" dirty="0" err="1" smtClean="0"/>
              <a:t>membrane_porosity</a:t>
            </a:r>
            <a:r>
              <a:rPr lang="en-US" dirty="0" smtClean="0"/>
              <a:t> = 0.15</a:t>
            </a:r>
          </a:p>
          <a:p>
            <a:r>
              <a:rPr lang="en-US" dirty="0" err="1" smtClean="0"/>
              <a:t>clay_porosity</a:t>
            </a:r>
            <a:r>
              <a:rPr lang="en-US" dirty="0" smtClean="0"/>
              <a:t> = 0.4</a:t>
            </a:r>
          </a:p>
          <a:p>
            <a:r>
              <a:rPr lang="en-US" dirty="0" smtClean="0"/>
              <a:t>Temp=15*</a:t>
            </a:r>
            <a:r>
              <a:rPr lang="en-US" dirty="0" err="1" smtClean="0"/>
              <a:t>u.degC</a:t>
            </a:r>
            <a:endParaRPr lang="en-US" dirty="0" smtClean="0"/>
          </a:p>
          <a:p>
            <a:r>
              <a:rPr lang="en-US" dirty="0" err="1" smtClean="0"/>
              <a:t>Membrane_HL</a:t>
            </a:r>
            <a:r>
              <a:rPr lang="en-US" dirty="0" smtClean="0"/>
              <a:t> =( 32*</a:t>
            </a:r>
            <a:r>
              <a:rPr lang="en-US" dirty="0" err="1" smtClean="0"/>
              <a:t>pc.viscosity_dynamic</a:t>
            </a:r>
            <a:r>
              <a:rPr lang="en-US" dirty="0" smtClean="0"/>
              <a:t>(Temp)*L*</a:t>
            </a:r>
            <a:r>
              <a:rPr lang="en-US" dirty="0" err="1" smtClean="0"/>
              <a:t>V_a</a:t>
            </a:r>
            <a:r>
              <a:rPr lang="en-US" dirty="0" smtClean="0"/>
              <a:t>/(</a:t>
            </a:r>
            <a:r>
              <a:rPr lang="en-US" dirty="0" err="1" smtClean="0"/>
              <a:t>membrane_porosity</a:t>
            </a:r>
            <a:r>
              <a:rPr lang="en-US" dirty="0" smtClean="0"/>
              <a:t>*</a:t>
            </a:r>
            <a:r>
              <a:rPr lang="en-US" dirty="0" err="1" smtClean="0"/>
              <a:t>pc.density_water</a:t>
            </a:r>
            <a:r>
              <a:rPr lang="en-US" dirty="0" smtClean="0"/>
              <a:t>(Temp)*</a:t>
            </a:r>
            <a:r>
              <a:rPr lang="en-US" dirty="0" err="1" smtClean="0"/>
              <a:t>u.standard_gravity</a:t>
            </a:r>
            <a:r>
              <a:rPr lang="en-US" dirty="0" smtClean="0"/>
              <a:t>*d**2)).to(u.cm)</a:t>
            </a:r>
          </a:p>
          <a:p>
            <a:r>
              <a:rPr lang="en-US" dirty="0" err="1" smtClean="0"/>
              <a:t>Clay_density</a:t>
            </a:r>
            <a:r>
              <a:rPr lang="en-US" dirty="0" smtClean="0"/>
              <a:t> = 2650 * u.kg/</a:t>
            </a:r>
            <a:r>
              <a:rPr lang="en-US" dirty="0" err="1" smtClean="0"/>
              <a:t>u.m</a:t>
            </a:r>
            <a:r>
              <a:rPr lang="en-US" dirty="0" smtClean="0"/>
              <a:t>**3</a:t>
            </a:r>
          </a:p>
          <a:p>
            <a:r>
              <a:rPr lang="en-US" dirty="0" err="1" smtClean="0"/>
              <a:t>Clay_C</a:t>
            </a:r>
            <a:r>
              <a:rPr lang="en-US" dirty="0" smtClean="0"/>
              <a:t> = 5 * </a:t>
            </a:r>
            <a:r>
              <a:rPr lang="en-US" dirty="0" err="1" smtClean="0"/>
              <a:t>u.NTU</a:t>
            </a:r>
            <a:endParaRPr lang="en-US" dirty="0" smtClean="0"/>
          </a:p>
          <a:p>
            <a:r>
              <a:rPr lang="en-US" dirty="0" err="1" smtClean="0"/>
              <a:t>Clay_layer_V</a:t>
            </a:r>
            <a:r>
              <a:rPr lang="en-US" dirty="0" smtClean="0"/>
              <a:t> = </a:t>
            </a:r>
            <a:r>
              <a:rPr lang="en-US" dirty="0" err="1" smtClean="0"/>
              <a:t>V_a</a:t>
            </a:r>
            <a:r>
              <a:rPr lang="en-US" dirty="0" smtClean="0"/>
              <a:t>*</a:t>
            </a:r>
            <a:r>
              <a:rPr lang="en-US" dirty="0" err="1" smtClean="0"/>
              <a:t>Clay_C</a:t>
            </a:r>
            <a:r>
              <a:rPr lang="en-US" dirty="0" smtClean="0"/>
              <a:t>/(</a:t>
            </a:r>
            <a:r>
              <a:rPr lang="en-US" dirty="0" err="1" smtClean="0"/>
              <a:t>Clay_density</a:t>
            </a:r>
            <a:r>
              <a:rPr lang="en-US" dirty="0" smtClean="0"/>
              <a:t>*(1-clay_porosity))</a:t>
            </a:r>
          </a:p>
          <a:p>
            <a:r>
              <a:rPr lang="en-US" dirty="0" smtClean="0"/>
              <a:t>t = 1*u.hr</a:t>
            </a:r>
          </a:p>
          <a:p>
            <a:r>
              <a:rPr lang="en-US" dirty="0" err="1" smtClean="0"/>
              <a:t>Clay_layer_t</a:t>
            </a:r>
            <a:r>
              <a:rPr lang="en-US" dirty="0" smtClean="0"/>
              <a:t> =( </a:t>
            </a:r>
            <a:r>
              <a:rPr lang="en-US" dirty="0" err="1" smtClean="0"/>
              <a:t>Clay_layer_V</a:t>
            </a:r>
            <a:r>
              <a:rPr lang="en-US" dirty="0" smtClean="0"/>
              <a:t> * t).to(</a:t>
            </a:r>
            <a:r>
              <a:rPr lang="en-US" dirty="0" err="1" smtClean="0"/>
              <a:t>u.nm</a:t>
            </a:r>
            <a:r>
              <a:rPr lang="en-US" dirty="0" smtClean="0"/>
              <a:t>)</a:t>
            </a:r>
          </a:p>
          <a:p>
            <a:r>
              <a:rPr lang="en-US" dirty="0" err="1" smtClean="0"/>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185308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37</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39</a:t>
            </a:fld>
            <a:endParaRPr lang="en-US"/>
          </a:p>
        </p:txBody>
      </p:sp>
    </p:spTree>
    <p:extLst>
      <p:ext uri="{BB962C8B-B14F-4D97-AF65-F5344CB8AC3E}">
        <p14:creationId xmlns:p14="http://schemas.microsoft.com/office/powerpoint/2010/main" val="222825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12</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14</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36502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2/4/2020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2/4/2020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4/2/2020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2/4/2020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4/2/2020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2/4/2020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2/4/2020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2/4/2020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2/4/2020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2/4/2020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Confusion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loading rates (for sedimentation tanks)</a:t>
            </a:r>
          </a:p>
          <a:p>
            <a:pPr lvl="1"/>
            <a:r>
              <a:rPr lang="en-US" dirty="0" smtClean="0"/>
              <a:t>Flux (for membrane filters)</a:t>
            </a:r>
          </a:p>
          <a:p>
            <a:pPr lvl="1"/>
            <a:r>
              <a:rPr lang="en-US" dirty="0"/>
              <a:t>Filtration velocities </a:t>
            </a:r>
            <a:r>
              <a:rPr lang="en-US" dirty="0" smtClean="0"/>
              <a:t>(for granular media)</a:t>
            </a:r>
          </a:p>
          <a:p>
            <a:r>
              <a:rPr lang="en-US" dirty="0" smtClean="0"/>
              <a:t>A modest proposal</a:t>
            </a:r>
          </a:p>
          <a:p>
            <a:pPr lvl="1"/>
            <a:r>
              <a:rPr lang="en-US" dirty="0" smtClean="0"/>
              <a:t>Let’s consistently use the simplest SI units so that we can compare across processes and bring physical insight</a:t>
            </a:r>
          </a:p>
          <a:p>
            <a:pPr lvl="1"/>
            <a:r>
              <a:rPr lang="en-US" dirty="0" smtClean="0"/>
              <a:t>The standard unit of time is seconds</a:t>
            </a:r>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sand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more plastic waste, possibly more wash water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43433" y="17044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clean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649155" y="4548352"/>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a:p>
            <a:r>
              <a:rPr lang="en-US" dirty="0" smtClean="0"/>
              <a:t>Membranes have more in common with SSF than with RSF!</a:t>
            </a:r>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 </a:t>
            </a:r>
          </a:p>
          <a:p>
            <a:r>
              <a:rPr lang="en-US" dirty="0" smtClean="0"/>
              <a:t>This is the area required for the submerged membranes and thus </a:t>
            </a:r>
            <a:br>
              <a:rPr lang="en-US" dirty="0" smtClean="0"/>
            </a:br>
            <a:r>
              <a:rPr lang="en-US" dirty="0" smtClean="0"/>
              <a:t>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endParaRPr lang="en-US" dirty="0"/>
          </a:p>
        </p:txBody>
      </p:sp>
      <p:sp>
        <p:nvSpPr>
          <p:cNvPr id="4" name="Rectangle 3"/>
          <p:cNvSpPr/>
          <p:nvPr/>
        </p:nvSpPr>
        <p:spPr>
          <a:xfrm>
            <a:off x="5863527" y="6169241"/>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p>
          <a:p>
            <a:r>
              <a:rPr lang="en-US" dirty="0" smtClean="0"/>
              <a:t>Another waste stream that requires management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p>
          <a:p>
            <a:r>
              <a:rPr lang="en-US" dirty="0" smtClean="0"/>
              <a:t>Generally </a:t>
            </a:r>
            <a:r>
              <a:rPr lang="en-US" dirty="0"/>
              <a:t>a high enough velocity to displace the cake in a single pulse is </a:t>
            </a:r>
            <a:r>
              <a:rPr lang="en-US" dirty="0" smtClean="0"/>
              <a:t>desirable</a:t>
            </a:r>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relatively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 (and membrane integrity must be monitored)</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head loss isn’t due to stacking of clay</a:t>
            </a:r>
            <a:endParaRPr lang="en-US" dirty="0"/>
          </a:p>
        </p:txBody>
      </p:sp>
      <p:sp>
        <p:nvSpPr>
          <p:cNvPr id="3" name="Content Placeholder 2"/>
          <p:cNvSpPr>
            <a:spLocks noGrp="1"/>
          </p:cNvSpPr>
          <p:nvPr>
            <p:ph idx="1"/>
          </p:nvPr>
        </p:nvSpPr>
        <p:spPr/>
        <p:txBody>
          <a:bodyPr/>
          <a:lstStyle/>
          <a:p>
            <a:r>
              <a:rPr lang="en-US" dirty="0" smtClean="0"/>
              <a:t>Does a clay layer form and cause head loss? </a:t>
            </a:r>
          </a:p>
          <a:p>
            <a:r>
              <a:rPr lang="en-US" dirty="0" smtClean="0"/>
              <a:t>Raw water turbidity = 5 NTU </a:t>
            </a:r>
          </a:p>
          <a:p>
            <a:r>
              <a:rPr lang="en-US" dirty="0" smtClean="0"/>
              <a:t>Clay layer is about 130 nm after 1 hour!</a:t>
            </a:r>
            <a:endParaRPr lang="en-US" dirty="0"/>
          </a:p>
          <a:p>
            <a:r>
              <a:rPr lang="en-US" dirty="0" smtClean="0"/>
              <a:t>Thus there isn’t even one layer of clay in one hour</a:t>
            </a:r>
          </a:p>
          <a:p>
            <a:r>
              <a:rPr lang="en-US" dirty="0" smtClean="0"/>
              <a:t>head loss through an incomplete layer of clay would be insignificant</a:t>
            </a:r>
          </a:p>
          <a:p>
            <a:r>
              <a:rPr lang="en-US" dirty="0" smtClean="0"/>
              <a:t>Thus head loss isn’t due to stacking of clay!</a:t>
            </a:r>
          </a:p>
        </p:txBody>
      </p:sp>
    </p:spTree>
    <p:extLst>
      <p:ext uri="{BB962C8B-B14F-4D97-AF65-F5344CB8AC3E}">
        <p14:creationId xmlns:p14="http://schemas.microsoft.com/office/powerpoint/2010/main" val="30867304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pore blocking analysis</a:t>
            </a:r>
            <a:endParaRPr lang="en-US" dirty="0"/>
          </a:p>
        </p:txBody>
      </p:sp>
      <p:sp>
        <p:nvSpPr>
          <p:cNvPr id="3" name="Content Placeholder 2"/>
          <p:cNvSpPr>
            <a:spLocks noGrp="1"/>
          </p:cNvSpPr>
          <p:nvPr>
            <p:ph idx="1"/>
          </p:nvPr>
        </p:nvSpPr>
        <p:spPr/>
        <p:txBody>
          <a:bodyPr/>
          <a:lstStyle/>
          <a:p>
            <a:r>
              <a:rPr lang="en-US" dirty="0" smtClean="0"/>
              <a:t>Each clay particle blocks one or more pores</a:t>
            </a:r>
          </a:p>
          <a:p>
            <a:r>
              <a:rPr lang="en-US" dirty="0" smtClean="0"/>
              <a:t>This causes the velocity through the remaining pores to increase and thus the head loss increases</a:t>
            </a:r>
          </a:p>
          <a:p>
            <a:r>
              <a:rPr lang="en-US" dirty="0" smtClean="0"/>
              <a:t>Factor of 5 increase in head loss and hence in velocity during a filter run (guessing)</a:t>
            </a:r>
          </a:p>
          <a:p>
            <a:r>
              <a:rPr lang="en-US" dirty="0" smtClean="0"/>
              <a:t>Thus 1/5 of pores remain open at the end of a run - 80% blocked</a:t>
            </a:r>
          </a:p>
          <a:p>
            <a:pPr marL="0" indent="0">
              <a:buNone/>
            </a:pPr>
            <a:endParaRPr lang="en-US" dirty="0" smtClean="0"/>
          </a:p>
          <a:p>
            <a:endParaRPr lang="en-US" dirty="0"/>
          </a:p>
        </p:txBody>
      </p:sp>
    </p:spTree>
    <p:extLst>
      <p:ext uri="{BB962C8B-B14F-4D97-AF65-F5344CB8AC3E}">
        <p14:creationId xmlns:p14="http://schemas.microsoft.com/office/powerpoint/2010/main" val="122524347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insights for particles and pathogens</a:t>
            </a:r>
            <a:endParaRPr lang="en-US" dirty="0"/>
          </a:p>
        </p:txBody>
      </p:sp>
      <p:sp>
        <p:nvSpPr>
          <p:cNvPr id="3" name="Content Placeholder 2"/>
          <p:cNvSpPr>
            <a:spLocks noGrp="1"/>
          </p:cNvSpPr>
          <p:nvPr>
            <p:ph idx="1"/>
          </p:nvPr>
        </p:nvSpPr>
        <p:spPr/>
        <p:txBody>
          <a:bodyPr/>
          <a:lstStyle/>
          <a:p>
            <a:r>
              <a:rPr lang="en-US" dirty="0" smtClean="0"/>
              <a:t>Where are pathogens removed in water treatment plants?</a:t>
            </a:r>
          </a:p>
          <a:p>
            <a:r>
              <a:rPr lang="en-US" dirty="0" smtClean="0"/>
              <a:t>Why can’t we just chlorinate to kill pathogens?</a:t>
            </a:r>
          </a:p>
          <a:p>
            <a:r>
              <a:rPr lang="en-US" dirty="0" smtClean="0"/>
              <a:t>Why can’t we use membrane or sand filters on high turbidity waters?</a:t>
            </a:r>
          </a:p>
          <a:p>
            <a:r>
              <a:rPr lang="en-US" dirty="0" smtClean="0"/>
              <a:t>How do plate settlers remove particles?</a:t>
            </a:r>
          </a:p>
          <a:p>
            <a:r>
              <a:rPr lang="en-US" dirty="0" smtClean="0"/>
              <a:t>How do membranes remove particles?</a:t>
            </a:r>
          </a:p>
          <a:p>
            <a:r>
              <a:rPr lang="en-US" dirty="0" smtClean="0"/>
              <a:t>How do sand filters remove particles?</a:t>
            </a:r>
            <a:endParaRPr lang="en-US" dirty="0"/>
          </a:p>
        </p:txBody>
      </p:sp>
    </p:spTree>
    <p:extLst>
      <p:ext uri="{BB962C8B-B14F-4D97-AF65-F5344CB8AC3E}">
        <p14:creationId xmlns:p14="http://schemas.microsoft.com/office/powerpoint/2010/main" val="41062698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271</TotalTime>
  <Words>1933</Words>
  <Application>Microsoft Office PowerPoint</Application>
  <PresentationFormat>Widescreen</PresentationFormat>
  <Paragraphs>370</Paragraphs>
  <Slides>42</Slides>
  <Notes>19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42</vt:i4>
      </vt:variant>
    </vt:vector>
  </HeadingPairs>
  <TitlesOfParts>
    <vt:vector size="56"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lpstr>Key insights for particles and pathogens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20</cp:revision>
  <dcterms:created xsi:type="dcterms:W3CDTF">2019-06-12T13:24:20Z</dcterms:created>
  <dcterms:modified xsi:type="dcterms:W3CDTF">2020-02-04T16:13:12Z</dcterms:modified>
</cp:coreProperties>
</file>